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27"/>
  </p:notesMasterIdLst>
  <p:sldIdLst>
    <p:sldId id="256" r:id="rId2"/>
    <p:sldId id="279" r:id="rId3"/>
    <p:sldId id="264" r:id="rId4"/>
    <p:sldId id="281" r:id="rId5"/>
    <p:sldId id="257" r:id="rId6"/>
    <p:sldId id="258" r:id="rId7"/>
    <p:sldId id="259" r:id="rId8"/>
    <p:sldId id="260" r:id="rId9"/>
    <p:sldId id="261" r:id="rId10"/>
    <p:sldId id="265" r:id="rId11"/>
    <p:sldId id="280" r:id="rId12"/>
    <p:sldId id="269" r:id="rId13"/>
    <p:sldId id="262" r:id="rId14"/>
    <p:sldId id="266" r:id="rId15"/>
    <p:sldId id="271" r:id="rId16"/>
    <p:sldId id="267" r:id="rId17"/>
    <p:sldId id="268" r:id="rId18"/>
    <p:sldId id="272" r:id="rId19"/>
    <p:sldId id="273" r:id="rId20"/>
    <p:sldId id="274" r:id="rId21"/>
    <p:sldId id="275" r:id="rId22"/>
    <p:sldId id="276" r:id="rId23"/>
    <p:sldId id="277" r:id="rId24"/>
    <p:sldId id="278"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15" autoAdjust="0"/>
  </p:normalViewPr>
  <p:slideViewPr>
    <p:cSldViewPr>
      <p:cViewPr>
        <p:scale>
          <a:sx n="76" d="100"/>
          <a:sy n="76" d="100"/>
        </p:scale>
        <p:origin x="-98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BDD43-618B-41DE-8969-4DF7EAEA77D3}" type="datetimeFigureOut">
              <a:rPr lang="en-US" smtClean="0"/>
              <a:pPr/>
              <a:t>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9C503-913F-4064-99F9-5A33A5588D54}" type="slidenum">
              <a:rPr lang="en-US" smtClean="0"/>
              <a:pPr/>
              <a:t>‹#›</a:t>
            </a:fld>
            <a:endParaRPr lang="en-US"/>
          </a:p>
        </p:txBody>
      </p:sp>
    </p:spTree>
    <p:extLst>
      <p:ext uri="{BB962C8B-B14F-4D97-AF65-F5344CB8AC3E}">
        <p14:creationId xmlns:p14="http://schemas.microsoft.com/office/powerpoint/2010/main" val="32932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p>
          <a:p>
            <a:r>
              <a:rPr lang="en-US" dirty="0" smtClean="0"/>
              <a:t>Introduce ourselves</a:t>
            </a:r>
          </a:p>
          <a:p>
            <a:r>
              <a:rPr lang="en-US" dirty="0" smtClean="0"/>
              <a:t>Explain what</a:t>
            </a:r>
            <a:r>
              <a:rPr lang="en-US" baseline="0" dirty="0" smtClean="0"/>
              <a:t> we see in internship regarding observations</a:t>
            </a:r>
          </a:p>
          <a:p>
            <a:r>
              <a:rPr lang="en-US" baseline="0" dirty="0" smtClean="0"/>
              <a:t>Ask “How many of you have heard of Dr. Robert </a:t>
            </a:r>
            <a:r>
              <a:rPr lang="en-US" baseline="0" dirty="0" err="1" smtClean="0"/>
              <a:t>Marzano</a:t>
            </a:r>
            <a:r>
              <a:rPr lang="en-US" baseline="0" dirty="0" smtClean="0"/>
              <a:t>?”</a:t>
            </a:r>
          </a:p>
          <a:p>
            <a:r>
              <a:rPr lang="en-US" baseline="0" dirty="0" smtClean="0"/>
              <a:t>Transition to next slide – After this session, you should have a better understanding of </a:t>
            </a:r>
            <a:r>
              <a:rPr lang="en-US" baseline="0" dirty="0" err="1" smtClean="0"/>
              <a:t>Marzano</a:t>
            </a:r>
            <a:r>
              <a:rPr lang="en-US" baseline="0" dirty="0" smtClean="0"/>
              <a:t>, his significance, and his educational concepts.</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1</a:t>
            </a:fld>
            <a:endParaRPr lang="en-US"/>
          </a:p>
        </p:txBody>
      </p:sp>
    </p:spTree>
    <p:extLst>
      <p:ext uri="{BB962C8B-B14F-4D97-AF65-F5344CB8AC3E}">
        <p14:creationId xmlns:p14="http://schemas.microsoft.com/office/powerpoint/2010/main" val="69056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Heads down, eyes closed, where do rate yourself now?</a:t>
            </a:r>
          </a:p>
          <a:p>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12</a:t>
            </a:fld>
            <a:endParaRPr lang="en-US"/>
          </a:p>
        </p:txBody>
      </p:sp>
    </p:spTree>
    <p:extLst>
      <p:ext uri="{BB962C8B-B14F-4D97-AF65-F5344CB8AC3E}">
        <p14:creationId xmlns:p14="http://schemas.microsoft.com/office/powerpoint/2010/main" val="27645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a recent assignment in one of your courses. What did your rubric look like for the assignment? Did you know</a:t>
            </a:r>
            <a:r>
              <a:rPr lang="en-US" baseline="0" dirty="0" smtClean="0"/>
              <a:t> all the requirements of the evaluation? </a:t>
            </a:r>
          </a:p>
          <a:p>
            <a:endParaRPr lang="en-US" baseline="0" dirty="0" smtClean="0"/>
          </a:p>
          <a:p>
            <a:r>
              <a:rPr lang="en-US" baseline="0" dirty="0" smtClean="0"/>
              <a:t>Providing a scales/rubric is more than handing it out to students. The teacher must present the information on the rubric in a manner in which students are able to explain and describe how the rubric/scale is measuring their ability to complete the learning goal. </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13</a:t>
            </a:fld>
            <a:endParaRPr lang="en-US"/>
          </a:p>
        </p:txBody>
      </p:sp>
    </p:spTree>
    <p:extLst>
      <p:ext uri="{BB962C8B-B14F-4D97-AF65-F5344CB8AC3E}">
        <p14:creationId xmlns:p14="http://schemas.microsoft.com/office/powerpoint/2010/main" val="164784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Rubric/Scale for</a:t>
            </a:r>
            <a:r>
              <a:rPr lang="en-US" baseline="0" dirty="0" smtClean="0"/>
              <a:t> teacher use</a:t>
            </a:r>
          </a:p>
          <a:p>
            <a:endParaRPr lang="en-US" baseline="0" dirty="0" smtClean="0"/>
          </a:p>
          <a:p>
            <a:r>
              <a:rPr lang="en-US" baseline="0" dirty="0" smtClean="0"/>
              <a:t>Does not have to look like this one. This is the example in </a:t>
            </a:r>
            <a:r>
              <a:rPr lang="en-US" baseline="0" dirty="0" err="1" smtClean="0"/>
              <a:t>Marzano’s</a:t>
            </a:r>
            <a:r>
              <a:rPr lang="en-US" baseline="0" dirty="0" smtClean="0"/>
              <a:t> book. The important thing is that a rubric is provided.</a:t>
            </a:r>
          </a:p>
          <a:p>
            <a:endParaRPr lang="en-US" baseline="0" dirty="0" smtClean="0"/>
          </a:p>
          <a:p>
            <a:r>
              <a:rPr lang="en-US" baseline="0" dirty="0" smtClean="0"/>
              <a:t>It can be generic, but students must have a rubric and explanations for each point value prior to an assignment/assessment.</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one group share if there is time.</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15</a:t>
            </a:fld>
            <a:endParaRPr lang="en-US"/>
          </a:p>
        </p:txBody>
      </p:sp>
    </p:spTree>
    <p:extLst>
      <p:ext uri="{BB962C8B-B14F-4D97-AF65-F5344CB8AC3E}">
        <p14:creationId xmlns:p14="http://schemas.microsoft.com/office/powerpoint/2010/main" val="90476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Formative assessment approach is an ongoing evaluation system.</a:t>
            </a:r>
          </a:p>
          <a:p>
            <a:endParaRPr lang="en-US" dirty="0" smtClean="0"/>
          </a:p>
          <a:p>
            <a:r>
              <a:rPr lang="en-US" dirty="0" smtClean="0"/>
              <a:t>Students</a:t>
            </a:r>
            <a:r>
              <a:rPr lang="en-US" baseline="0" dirty="0" smtClean="0"/>
              <a:t> are intrinsically motivated because they become aware that they are responsible for their academic success.</a:t>
            </a:r>
            <a:endParaRPr lang="en-US" dirty="0" smtClean="0"/>
          </a:p>
          <a:p>
            <a:endParaRPr lang="en-US" dirty="0" smtClean="0"/>
          </a:p>
          <a:p>
            <a:r>
              <a:rPr lang="en-US" dirty="0" smtClean="0"/>
              <a:t>Focusing</a:t>
            </a:r>
            <a:r>
              <a:rPr lang="en-US" baseline="0" dirty="0" smtClean="0"/>
              <a:t> on knowledge gain also provides a legitimate way to recognize and celebrate – as opposed to reward – success. Focus on getting students away from tangible rewards (prizes, stickers, treasure box) and redirecting them to celebrate individual success. The goal is for students to self-regulate their own success and become intrinsically motivated. </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16</a:t>
            </a:fld>
            <a:endParaRPr lang="en-US"/>
          </a:p>
        </p:txBody>
      </p:sp>
    </p:spTree>
    <p:extLst>
      <p:ext uri="{BB962C8B-B14F-4D97-AF65-F5344CB8AC3E}">
        <p14:creationId xmlns:p14="http://schemas.microsoft.com/office/powerpoint/2010/main" val="214046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a:t>
            </a:r>
            <a:r>
              <a:rPr lang="en-US" baseline="0" dirty="0" smtClean="0"/>
              <a:t> student progress chart</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Expectations should be reviewed prior to student activities.</a:t>
            </a:r>
          </a:p>
          <a:p>
            <a:endParaRPr lang="en-US" dirty="0" smtClean="0"/>
          </a:p>
          <a:p>
            <a:r>
              <a:rPr lang="en-US" dirty="0" smtClean="0"/>
              <a:t>This includes monitoring during student-led activities.</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19</a:t>
            </a:fld>
            <a:endParaRPr lang="en-US"/>
          </a:p>
        </p:txBody>
      </p:sp>
    </p:spTree>
    <p:extLst>
      <p:ext uri="{BB962C8B-B14F-4D97-AF65-F5344CB8AC3E}">
        <p14:creationId xmlns:p14="http://schemas.microsoft.com/office/powerpoint/2010/main" val="84328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arrangement should provide for flexibility in organizing students. The 21</a:t>
            </a:r>
            <a:r>
              <a:rPr lang="en-US" baseline="30000" dirty="0" smtClean="0"/>
              <a:t>st</a:t>
            </a:r>
            <a:r>
              <a:rPr lang="en-US" dirty="0" smtClean="0"/>
              <a:t> century</a:t>
            </a:r>
            <a:r>
              <a:rPr lang="en-US" baseline="0" dirty="0" smtClean="0"/>
              <a:t> classroom includes technology, learning centers, and other equipment that the teacher must consider when designing the classroom. Can the students reach materials? Is student safety a priority?</a:t>
            </a:r>
          </a:p>
          <a:p>
            <a:pPr marL="228600" indent="-228600">
              <a:buAutoNum type="arabicPeriod"/>
            </a:pPr>
            <a:r>
              <a:rPr lang="en-US" baseline="0" dirty="0" smtClean="0"/>
              <a:t>Teachers in elementary grades should have 5-8 rules and procedures. The teacher should come up with the 3 most important and have the students help create the remainder. </a:t>
            </a:r>
          </a:p>
          <a:p>
            <a:pPr marL="228600" indent="-228600">
              <a:buAutoNum type="arabicPeriod"/>
            </a:pPr>
            <a:r>
              <a:rPr lang="en-US" baseline="0" dirty="0" smtClean="0"/>
              <a:t>Explain and refer to the rules as necessary.</a:t>
            </a:r>
          </a:p>
          <a:p>
            <a:pPr marL="228600" indent="-228600">
              <a:buAutoNum type="arabicPeriod"/>
            </a:pPr>
            <a:r>
              <a:rPr lang="en-US" baseline="0" dirty="0" smtClean="0"/>
              <a:t>Should be set up at the beginning of the year and addressed periodically throughout the year. Modify as needed. </a:t>
            </a:r>
          </a:p>
          <a:p>
            <a:pPr marL="228600" indent="-228600">
              <a:buAutoNum type="arabicPeriod"/>
            </a:pPr>
            <a:r>
              <a:rPr lang="en-US" baseline="0" dirty="0" smtClean="0"/>
              <a:t>Required at least weekly in all schools in Orange and Seminole counties. Should be 10-15 minutes in length. Discuss classroom issues, news, upcoming events, review procedures and rules.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20</a:t>
            </a:fld>
            <a:endParaRPr lang="en-US"/>
          </a:p>
        </p:txBody>
      </p:sp>
    </p:spTree>
    <p:extLst>
      <p:ext uri="{BB962C8B-B14F-4D97-AF65-F5344CB8AC3E}">
        <p14:creationId xmlns:p14="http://schemas.microsoft.com/office/powerpoint/2010/main" val="62595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observation format is broken into </a:t>
            </a:r>
            <a:r>
              <a:rPr lang="en-US" dirty="0" err="1" smtClean="0"/>
              <a:t>Marzano’s</a:t>
            </a:r>
            <a:r>
              <a:rPr lang="en-US" dirty="0" smtClean="0"/>
              <a:t> domains.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22</a:t>
            </a:fld>
            <a:endParaRPr lang="en-US"/>
          </a:p>
        </p:txBody>
      </p:sp>
    </p:spTree>
    <p:extLst>
      <p:ext uri="{BB962C8B-B14F-4D97-AF65-F5344CB8AC3E}">
        <p14:creationId xmlns:p14="http://schemas.microsoft.com/office/powerpoint/2010/main" val="208156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items</a:t>
            </a:r>
            <a:r>
              <a:rPr lang="en-US" baseline="0" dirty="0" smtClean="0"/>
              <a:t> should be reviewed prior to beginning a lesson and throughout the lesson. Administrators will pull students aside to ask them questions about the learning goal and scale when they enter the classroom. </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23</a:t>
            </a:fld>
            <a:endParaRPr lang="en-US"/>
          </a:p>
        </p:txBody>
      </p:sp>
    </p:spTree>
    <p:extLst>
      <p:ext uri="{BB962C8B-B14F-4D97-AF65-F5344CB8AC3E}">
        <p14:creationId xmlns:p14="http://schemas.microsoft.com/office/powerpoint/2010/main" val="238330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Topics of his research,</a:t>
            </a:r>
            <a:r>
              <a:rPr lang="en-US" baseline="0" dirty="0" smtClean="0"/>
              <a:t> articles, and books include:</a:t>
            </a:r>
          </a:p>
          <a:p>
            <a:pPr lvl="1"/>
            <a:r>
              <a:rPr lang="en-US" sz="1200" dirty="0" smtClean="0"/>
              <a:t>Instruction</a:t>
            </a:r>
          </a:p>
          <a:p>
            <a:pPr lvl="1"/>
            <a:r>
              <a:rPr lang="en-US" sz="1200" dirty="0" smtClean="0"/>
              <a:t>Assessment</a:t>
            </a:r>
          </a:p>
          <a:p>
            <a:pPr lvl="1"/>
            <a:r>
              <a:rPr lang="en-US" sz="1200" dirty="0" smtClean="0"/>
              <a:t>Writing</a:t>
            </a:r>
          </a:p>
          <a:p>
            <a:pPr lvl="1"/>
            <a:r>
              <a:rPr lang="en-US" sz="1200" dirty="0" smtClean="0"/>
              <a:t>Implementing standards</a:t>
            </a:r>
          </a:p>
          <a:p>
            <a:pPr lvl="1"/>
            <a:r>
              <a:rPr lang="en-US" sz="1200" dirty="0" smtClean="0"/>
              <a:t>Cognition</a:t>
            </a:r>
          </a:p>
          <a:p>
            <a:pPr lvl="1"/>
            <a:r>
              <a:rPr lang="en-US" sz="1200" dirty="0" smtClean="0"/>
              <a:t>Effective leadership</a:t>
            </a:r>
          </a:p>
          <a:p>
            <a:pPr lvl="1"/>
            <a:r>
              <a:rPr lang="en-US" sz="1200" dirty="0" smtClean="0"/>
              <a:t>School intervention</a:t>
            </a:r>
          </a:p>
          <a:p>
            <a:pPr lvl="1"/>
            <a:endParaRPr lang="en-US" sz="1200" dirty="0" smtClean="0"/>
          </a:p>
          <a:p>
            <a:pPr lvl="1"/>
            <a:endParaRPr lang="en-US" sz="1200" dirty="0" smtClean="0"/>
          </a:p>
          <a:p>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24</a:t>
            </a:fld>
            <a:endParaRPr lang="en-US"/>
          </a:p>
        </p:txBody>
      </p:sp>
    </p:spTree>
    <p:extLst>
      <p:ext uri="{BB962C8B-B14F-4D97-AF65-F5344CB8AC3E}">
        <p14:creationId xmlns:p14="http://schemas.microsoft.com/office/powerpoint/2010/main" val="220873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p>
          <a:p>
            <a:endParaRPr lang="en-US" dirty="0" smtClean="0"/>
          </a:p>
          <a:p>
            <a:r>
              <a:rPr lang="en-US" dirty="0" smtClean="0"/>
              <a:t>Thank you all for attending our workshop.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25</a:t>
            </a:fld>
            <a:endParaRPr lang="en-US"/>
          </a:p>
        </p:txBody>
      </p:sp>
    </p:spTree>
    <p:extLst>
      <p:ext uri="{BB962C8B-B14F-4D97-AF65-F5344CB8AC3E}">
        <p14:creationId xmlns:p14="http://schemas.microsoft.com/office/powerpoint/2010/main" val="347851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WEBSITE BEFORE</a:t>
            </a:r>
            <a:r>
              <a:rPr lang="en-US" baseline="0" dirty="0" smtClean="0"/>
              <a:t> PRESENTATION: www.fldoe.org/profdev/pa.asp</a:t>
            </a:r>
            <a:endParaRPr lang="en-US" dirty="0" smtClean="0"/>
          </a:p>
          <a:p>
            <a:endParaRPr lang="en-US" dirty="0" smtClean="0"/>
          </a:p>
          <a:p>
            <a:r>
              <a:rPr lang="en-US" dirty="0" smtClean="0"/>
              <a:t>Some counties have adopted Charlotte Danielson’s research model.</a:t>
            </a:r>
            <a:r>
              <a:rPr lang="en-US" baseline="0" dirty="0" smtClean="0"/>
              <a:t> However, most Central Florida counties have adopted Robert </a:t>
            </a:r>
            <a:r>
              <a:rPr lang="en-US" baseline="0" dirty="0" err="1" smtClean="0"/>
              <a:t>Marzano</a:t>
            </a:r>
            <a:r>
              <a:rPr lang="en-US" baseline="0" dirty="0" smtClean="0"/>
              <a:t>. You can find out which research a county has adopted by going to www.fldoe.org/profdev/pa.asp to view the matrix.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Race to the Top</a:t>
            </a:r>
            <a:r>
              <a:rPr lang="en-US" dirty="0" smtClean="0"/>
              <a:t> Fund provides competitive grants to encourage and reward States that are creating the conditions for education innovation and reform.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299C503-913F-4064-99F9-5A33A5588D54}" type="slidenum">
              <a:rPr lang="en-US" smtClean="0"/>
              <a:pPr/>
              <a:t>3</a:t>
            </a:fld>
            <a:endParaRPr lang="en-US"/>
          </a:p>
        </p:txBody>
      </p:sp>
    </p:spTree>
    <p:extLst>
      <p:ext uri="{BB962C8B-B14F-4D97-AF65-F5344CB8AC3E}">
        <p14:creationId xmlns:p14="http://schemas.microsoft.com/office/powerpoint/2010/main" val="141648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Marzano’s</a:t>
            </a:r>
            <a:r>
              <a:rPr lang="en-US" dirty="0" smtClean="0"/>
              <a:t> principles are divided into teaching domains.</a:t>
            </a:r>
            <a:r>
              <a:rPr lang="en-US" baseline="0" dirty="0" smtClean="0"/>
              <a:t> There are four domains, each containing several design questions for evaluation.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 we will focus primarily on domain 1, which is the main focus of Orange and Seminole County Public Schools. It is being incorporated gradually throughout this year, with full adoption of all domains occurring in the 2012-2013 school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about any time you have been in a classroom. Did the teacher provide you expectations for your lessons or assignments? </a:t>
            </a:r>
          </a:p>
          <a:p>
            <a:endParaRPr lang="en-US" baseline="0" dirty="0" smtClean="0"/>
          </a:p>
          <a:p>
            <a:r>
              <a:rPr lang="en-US" baseline="0" dirty="0" smtClean="0"/>
              <a:t>*Allow wait time. </a:t>
            </a:r>
          </a:p>
          <a:p>
            <a:endParaRPr lang="en-US" baseline="0" dirty="0" smtClean="0"/>
          </a:p>
          <a:p>
            <a:r>
              <a:rPr lang="en-US" baseline="0" dirty="0" smtClean="0"/>
              <a:t>As a pre-professional teacher, think about a time when you taught a lesson. Did you explicitly state your learning goals to your students? </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5</a:t>
            </a:fld>
            <a:endParaRPr lang="en-US"/>
          </a:p>
        </p:txBody>
      </p:sp>
    </p:spTree>
    <p:extLst>
      <p:ext uri="{BB962C8B-B14F-4D97-AF65-F5344CB8AC3E}">
        <p14:creationId xmlns:p14="http://schemas.microsoft.com/office/powerpoint/2010/main" val="198462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our learning goals for today are: </a:t>
            </a:r>
          </a:p>
          <a:p>
            <a:r>
              <a:rPr lang="en-US" dirty="0" smtClean="0"/>
              <a:t>“Y</a:t>
            </a:r>
            <a:r>
              <a:rPr lang="en-US" baseline="0" dirty="0" smtClean="0"/>
              <a:t>ou will be able to distinguish between learning goals and activities.”</a:t>
            </a:r>
          </a:p>
          <a:p>
            <a:r>
              <a:rPr lang="en-US" baseline="0" dirty="0" smtClean="0"/>
              <a:t>“You will be able to use scales to self evaluate your understanding.”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6</a:t>
            </a:fld>
            <a:endParaRPr lang="en-US"/>
          </a:p>
        </p:txBody>
      </p:sp>
    </p:spTree>
    <p:extLst>
      <p:ext uri="{BB962C8B-B14F-4D97-AF65-F5344CB8AC3E}">
        <p14:creationId xmlns:p14="http://schemas.microsoft.com/office/powerpoint/2010/main" val="37641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Difference</a:t>
            </a:r>
            <a:r>
              <a:rPr lang="en-US" baseline="0" dirty="0" smtClean="0"/>
              <a:t> between learning goals and activities</a:t>
            </a:r>
          </a:p>
          <a:p>
            <a:endParaRPr lang="en-US" baseline="0" dirty="0" smtClean="0"/>
          </a:p>
          <a:p>
            <a:r>
              <a:rPr lang="en-US" baseline="0" dirty="0" smtClean="0"/>
              <a:t>Table is from </a:t>
            </a:r>
            <a:r>
              <a:rPr lang="en-US" baseline="0" dirty="0" err="1" smtClean="0"/>
              <a:t>Marzano’s</a:t>
            </a:r>
            <a:r>
              <a:rPr lang="en-US" baseline="0" dirty="0" smtClean="0"/>
              <a:t> </a:t>
            </a:r>
            <a:r>
              <a:rPr lang="en-US" u="sng" baseline="0" dirty="0" smtClean="0"/>
              <a:t>The Art and Science of Teaching</a:t>
            </a:r>
          </a:p>
          <a:p>
            <a:endParaRPr lang="en-US" baseline="0" dirty="0" smtClean="0"/>
          </a:p>
          <a:p>
            <a:r>
              <a:rPr lang="en-US" baseline="0" dirty="0" smtClean="0"/>
              <a:t>You will notice the word “understand” is used in learning goals. This is okay! Learning goals are not lesson objectives.</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a:t>
            </a:r>
            <a:r>
              <a:rPr lang="en-US" sz="1200" b="0" i="1" u="none" strike="noStrike" kern="1200" baseline="0" dirty="0" smtClean="0">
                <a:solidFill>
                  <a:schemeClr val="tx1"/>
                </a:solidFill>
                <a:latin typeface="+mn-lt"/>
                <a:ea typeface="+mn-ea"/>
                <a:cs typeface="+mn-cs"/>
              </a:rPr>
              <a:t>Students will be able to recognize the protagonist, theme, and voice of a piece of</a:t>
            </a:r>
          </a:p>
          <a:p>
            <a:r>
              <a:rPr lang="en-US" sz="1200" b="0" i="1" u="none" strike="noStrike" kern="1200" baseline="0" dirty="0" smtClean="0">
                <a:solidFill>
                  <a:schemeClr val="tx1"/>
                </a:solidFill>
                <a:latin typeface="+mn-lt"/>
                <a:ea typeface="+mn-ea"/>
                <a:cs typeface="+mn-cs"/>
              </a:rPr>
              <a:t>literature.</a:t>
            </a:r>
          </a:p>
          <a:p>
            <a:r>
              <a:rPr lang="en-US" sz="1200" b="0" i="0" u="none" strike="noStrike" kern="1200" baseline="0" dirty="0" smtClean="0">
                <a:solidFill>
                  <a:schemeClr val="tx1"/>
                </a:solidFill>
                <a:latin typeface="+mn-lt"/>
                <a:ea typeface="+mn-ea"/>
                <a:cs typeface="+mn-cs"/>
              </a:rPr>
              <a:t>This is a learning goal. There is a desired outcome specified (recognizing the</a:t>
            </a:r>
          </a:p>
          <a:p>
            <a:r>
              <a:rPr lang="en-US" sz="1200" b="0" i="0" u="none" strike="noStrike" kern="1200" baseline="0" dirty="0" smtClean="0">
                <a:solidFill>
                  <a:schemeClr val="tx1"/>
                </a:solidFill>
                <a:latin typeface="+mn-lt"/>
                <a:ea typeface="+mn-ea"/>
                <a:cs typeface="+mn-cs"/>
              </a:rPr>
              <a:t>protagonist, theme, and voice of a piece of literature).</a:t>
            </a:r>
          </a:p>
          <a:p>
            <a:r>
              <a:rPr lang="en-US" sz="1200" b="0" i="0" u="none" strike="noStrike" kern="1200" baseline="0" dirty="0" smtClean="0">
                <a:solidFill>
                  <a:schemeClr val="tx1"/>
                </a:solidFill>
                <a:latin typeface="+mn-lt"/>
                <a:ea typeface="+mn-ea"/>
                <a:cs typeface="+mn-cs"/>
              </a:rPr>
              <a:t>2. </a:t>
            </a:r>
            <a:r>
              <a:rPr lang="en-US" sz="1200" b="0" i="1" u="none" strike="noStrike" kern="1200" baseline="0" dirty="0" smtClean="0">
                <a:solidFill>
                  <a:schemeClr val="tx1"/>
                </a:solidFill>
                <a:latin typeface="+mn-lt"/>
                <a:ea typeface="+mn-ea"/>
                <a:cs typeface="+mn-cs"/>
              </a:rPr>
              <a:t>Students will produce a book report on a book of their choice, including a table of</a:t>
            </a:r>
          </a:p>
          <a:p>
            <a:r>
              <a:rPr lang="en-US" sz="1200" b="0" i="1" u="none" strike="noStrike" kern="1200" baseline="0" dirty="0" smtClean="0">
                <a:solidFill>
                  <a:schemeClr val="tx1"/>
                </a:solidFill>
                <a:latin typeface="+mn-lt"/>
                <a:ea typeface="+mn-ea"/>
                <a:cs typeface="+mn-cs"/>
              </a:rPr>
              <a:t>contents, with proper pagination and format throughout.</a:t>
            </a:r>
          </a:p>
          <a:p>
            <a:r>
              <a:rPr lang="en-US" sz="1200" b="0" i="0" u="none" strike="noStrike" kern="1200" baseline="0" dirty="0" smtClean="0">
                <a:solidFill>
                  <a:schemeClr val="tx1"/>
                </a:solidFill>
                <a:latin typeface="+mn-lt"/>
                <a:ea typeface="+mn-ea"/>
                <a:cs typeface="+mn-cs"/>
              </a:rPr>
              <a:t>This is primarily an activity. The cognitive or behavioral outcome is not clearly</a:t>
            </a:r>
          </a:p>
          <a:p>
            <a:r>
              <a:rPr lang="en-US" sz="1200" b="0" i="0" u="none" strike="noStrike" kern="1200" baseline="0" dirty="0" smtClean="0">
                <a:solidFill>
                  <a:schemeClr val="tx1"/>
                </a:solidFill>
                <a:latin typeface="+mn-lt"/>
                <a:ea typeface="+mn-ea"/>
                <a:cs typeface="+mn-cs"/>
              </a:rPr>
              <a:t>specified. There is no particular level of understanding or ability that is needed to</a:t>
            </a:r>
          </a:p>
          <a:p>
            <a:r>
              <a:rPr lang="en-US" sz="1200" b="0" i="0" u="none" strike="noStrike" kern="1200" baseline="0" dirty="0" smtClean="0">
                <a:solidFill>
                  <a:schemeClr val="tx1"/>
                </a:solidFill>
                <a:latin typeface="+mn-lt"/>
                <a:ea typeface="+mn-ea"/>
                <a:cs typeface="+mn-cs"/>
              </a:rPr>
              <a:t>produce a book report with these specifications. There are no clear standards for</a:t>
            </a:r>
          </a:p>
          <a:p>
            <a:r>
              <a:rPr lang="en-US" sz="1200" b="0" i="0" u="none" strike="noStrike" kern="1200" baseline="0" dirty="0" smtClean="0">
                <a:solidFill>
                  <a:schemeClr val="tx1"/>
                </a:solidFill>
                <a:latin typeface="+mn-lt"/>
                <a:ea typeface="+mn-ea"/>
                <a:cs typeface="+mn-cs"/>
              </a:rPr>
              <a:t>judging the quality of the product.</a:t>
            </a:r>
          </a:p>
          <a:p>
            <a:r>
              <a:rPr lang="en-US" sz="1200" b="0" i="0" u="none" strike="noStrike" kern="1200" baseline="0" dirty="0" smtClean="0">
                <a:solidFill>
                  <a:schemeClr val="tx1"/>
                </a:solidFill>
                <a:latin typeface="+mn-lt"/>
                <a:ea typeface="+mn-ea"/>
                <a:cs typeface="+mn-cs"/>
              </a:rPr>
              <a:t>3. </a:t>
            </a:r>
            <a:r>
              <a:rPr lang="en-US" sz="1200" b="0" i="1" u="none" strike="noStrike" kern="1200" baseline="0" dirty="0" smtClean="0">
                <a:solidFill>
                  <a:schemeClr val="tx1"/>
                </a:solidFill>
                <a:latin typeface="+mn-lt"/>
                <a:ea typeface="+mn-ea"/>
                <a:cs typeface="+mn-cs"/>
              </a:rPr>
              <a:t>Given a set of coordinates, students will be able to graph the slope of a line.</a:t>
            </a:r>
          </a:p>
          <a:p>
            <a:r>
              <a:rPr lang="en-US" sz="1200" b="0" i="0" u="none" strike="noStrike" kern="1200" baseline="0" dirty="0" smtClean="0">
                <a:solidFill>
                  <a:schemeClr val="tx1"/>
                </a:solidFill>
                <a:latin typeface="+mn-lt"/>
                <a:ea typeface="+mn-ea"/>
                <a:cs typeface="+mn-cs"/>
              </a:rPr>
              <a:t>T his is a learning goal. There are clearly defined cognitive and psychomotor skills</a:t>
            </a:r>
          </a:p>
          <a:p>
            <a:r>
              <a:rPr lang="en-US" sz="1200" b="0" i="0" u="none" strike="noStrike" kern="1200" baseline="0" dirty="0" smtClean="0">
                <a:solidFill>
                  <a:schemeClr val="tx1"/>
                </a:solidFill>
                <a:latin typeface="+mn-lt"/>
                <a:ea typeface="+mn-ea"/>
                <a:cs typeface="+mn-cs"/>
              </a:rPr>
              <a:t>that students must demonstrate.</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8</a:t>
            </a:fld>
            <a:endParaRPr lang="en-US"/>
          </a:p>
        </p:txBody>
      </p:sp>
    </p:spTree>
    <p:extLst>
      <p:ext uri="{BB962C8B-B14F-4D97-AF65-F5344CB8AC3E}">
        <p14:creationId xmlns:p14="http://schemas.microsoft.com/office/powerpoint/2010/main" val="34198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Highly visible:</a:t>
            </a:r>
            <a:r>
              <a:rPr lang="en-US" baseline="0" dirty="0" smtClean="0"/>
              <a:t> in front of the classroom, on student desks, where administrators/visitors can see</a:t>
            </a:r>
          </a:p>
          <a:p>
            <a:r>
              <a:rPr lang="en-US" baseline="0" dirty="0" smtClean="0"/>
              <a:t>Grade level appropriate: might mean thumbs up, thumbs down for early primary, number scale for intermediate</a:t>
            </a:r>
          </a:p>
          <a:p>
            <a:r>
              <a:rPr lang="en-US" baseline="0" dirty="0" smtClean="0"/>
              <a:t>Student’s self evaluations remain anonymous: heads down, eyes closed, hold fingers up</a:t>
            </a:r>
            <a:endParaRPr lang="en-US" dirty="0"/>
          </a:p>
        </p:txBody>
      </p:sp>
      <p:sp>
        <p:nvSpPr>
          <p:cNvPr id="4" name="Slide Number Placeholder 3"/>
          <p:cNvSpPr>
            <a:spLocks noGrp="1"/>
          </p:cNvSpPr>
          <p:nvPr>
            <p:ph type="sldNum" sz="quarter" idx="10"/>
          </p:nvPr>
        </p:nvSpPr>
        <p:spPr/>
        <p:txBody>
          <a:bodyPr/>
          <a:lstStyle/>
          <a:p>
            <a:fld id="{5299C503-913F-4064-99F9-5A33A5588D54}" type="slidenum">
              <a:rPr lang="en-US" smtClean="0"/>
              <a:pPr/>
              <a:t>9</a:t>
            </a:fld>
            <a:endParaRPr lang="en-US"/>
          </a:p>
        </p:txBody>
      </p:sp>
    </p:spTree>
    <p:extLst>
      <p:ext uri="{BB962C8B-B14F-4D97-AF65-F5344CB8AC3E}">
        <p14:creationId xmlns:p14="http://schemas.microsoft.com/office/powerpoint/2010/main" val="196841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F949E4E-E5B4-40D6-8BF7-9518832D3AED}" type="datetimeFigureOut">
              <a:rPr lang="en-US" smtClean="0"/>
              <a:pPr/>
              <a:t>9/11/2012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E52F262-49B9-419A-ACA5-D0ADFDDE6F23}"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49E4E-E5B4-40D6-8BF7-9518832D3AED}"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2F262-49B9-419A-ACA5-D0ADFDDE6F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49E4E-E5B4-40D6-8BF7-9518832D3AED}"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2F262-49B9-419A-ACA5-D0ADFDDE6F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949E4E-E5B4-40D6-8BF7-9518832D3AED}"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2F262-49B9-419A-ACA5-D0ADFDDE6F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949E4E-E5B4-40D6-8BF7-9518832D3AED}"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2F262-49B9-419A-ACA5-D0ADFDDE6F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F949E4E-E5B4-40D6-8BF7-9518832D3AED}"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2F262-49B9-419A-ACA5-D0ADFDDE6F23}"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949E4E-E5B4-40D6-8BF7-9518832D3AED}" type="datetimeFigureOut">
              <a:rPr lang="en-US" smtClean="0"/>
              <a:pPr/>
              <a:t>9/11/2012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52F262-49B9-419A-ACA5-D0ADFDDE6F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949E4E-E5B4-40D6-8BF7-9518832D3AED}" type="datetimeFigureOut">
              <a:rPr lang="en-US" smtClean="0"/>
              <a:pPr/>
              <a:t>9/11/2012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52F262-49B9-419A-ACA5-D0ADFDDE6F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49E4E-E5B4-40D6-8BF7-9518832D3AED}" type="datetimeFigureOut">
              <a:rPr lang="en-US" smtClean="0"/>
              <a:pPr/>
              <a:t>9/11/2012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52F262-49B9-419A-ACA5-D0ADFDDE6F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949E4E-E5B4-40D6-8BF7-9518832D3AED}" type="datetimeFigureOut">
              <a:rPr lang="en-US" smtClean="0"/>
              <a:pPr/>
              <a:t>9/11/2012</a:t>
            </a:fld>
            <a:endParaRPr lang="en-US"/>
          </a:p>
        </p:txBody>
      </p:sp>
      <p:sp>
        <p:nvSpPr>
          <p:cNvPr id="7" name="Slide Number Placeholder 6"/>
          <p:cNvSpPr>
            <a:spLocks noGrp="1"/>
          </p:cNvSpPr>
          <p:nvPr>
            <p:ph type="sldNum" sz="quarter" idx="12"/>
          </p:nvPr>
        </p:nvSpPr>
        <p:spPr/>
        <p:txBody>
          <a:bodyPr/>
          <a:lstStyle/>
          <a:p>
            <a:fld id="{3E52F262-49B9-419A-ACA5-D0ADFDDE6F23}"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49E4E-E5B4-40D6-8BF7-9518832D3AED}" type="datetimeFigureOut">
              <a:rPr lang="en-US" smtClean="0"/>
              <a:pPr/>
              <a:t>9/11/2012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E52F262-49B9-419A-ACA5-D0ADFDDE6F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F949E4E-E5B4-40D6-8BF7-9518832D3AED}" type="datetimeFigureOut">
              <a:rPr lang="en-US" smtClean="0"/>
              <a:pPr/>
              <a:t>9/11/2012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E52F262-49B9-419A-ACA5-D0ADFDDE6F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arzanoresearch.com/About/about_dr_marzano.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ocps.net/es/hr/PDS/assessment/Documents/Evaluation%20Manual%202011%20final%209%2029%2011%20revision%2010-16-11.pdf" TargetMode="External"/><Relationship Id="rId5" Type="http://schemas.openxmlformats.org/officeDocument/2006/relationships/hyperlink" Target="http://www.scps.k12.fl.us/employees/TeacherEvaluationFeedback.aspx" TargetMode="External"/><Relationship Id="rId4" Type="http://schemas.openxmlformats.org/officeDocument/2006/relationships/hyperlink" Target="http://www2.ed.gov/programs/racetothetop/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Marzano’s</a:t>
            </a:r>
            <a:r>
              <a:rPr lang="en-US" dirty="0" smtClean="0"/>
              <a:t> Principles </a:t>
            </a:r>
            <a:endParaRPr lang="en-US" dirty="0"/>
          </a:p>
        </p:txBody>
      </p:sp>
      <p:sp>
        <p:nvSpPr>
          <p:cNvPr id="3" name="Subtitle 2"/>
          <p:cNvSpPr>
            <a:spLocks noGrp="1"/>
          </p:cNvSpPr>
          <p:nvPr>
            <p:ph type="subTitle" idx="1"/>
          </p:nvPr>
        </p:nvSpPr>
        <p:spPr>
          <a:xfrm>
            <a:off x="4733365" y="4421080"/>
            <a:ext cx="3309803" cy="1598720"/>
          </a:xfrm>
        </p:spPr>
        <p:txBody>
          <a:bodyPr>
            <a:normAutofit fontScale="40000" lnSpcReduction="20000"/>
          </a:bodyPr>
          <a:lstStyle/>
          <a:p>
            <a:r>
              <a:rPr lang="en-US" sz="4000" dirty="0" smtClean="0"/>
              <a:t>Making Central Florida’s Schools Successful</a:t>
            </a:r>
          </a:p>
          <a:p>
            <a:endParaRPr lang="en-US" dirty="0" smtClean="0"/>
          </a:p>
          <a:p>
            <a:endParaRPr lang="en-US" dirty="0"/>
          </a:p>
          <a:p>
            <a:r>
              <a:rPr lang="en-US" sz="2800" dirty="0" smtClean="0"/>
              <a:t>Hannah Gordon</a:t>
            </a:r>
          </a:p>
          <a:p>
            <a:r>
              <a:rPr lang="en-US" sz="2800" dirty="0" smtClean="0"/>
              <a:t>(hannah_gordon@knights.ucf.edu)</a:t>
            </a:r>
          </a:p>
          <a:p>
            <a:endParaRPr lang="en-US" sz="2800" dirty="0" smtClean="0"/>
          </a:p>
          <a:p>
            <a:r>
              <a:rPr lang="en-US" sz="2800" dirty="0" smtClean="0"/>
              <a:t>Sharon Woods</a:t>
            </a:r>
          </a:p>
          <a:p>
            <a:r>
              <a:rPr lang="en-US" sz="2800" dirty="0" smtClean="0"/>
              <a:t>(sharon.woods@knights.ucf.edu)</a:t>
            </a:r>
            <a:endParaRPr lang="en-US" sz="2800" dirty="0"/>
          </a:p>
        </p:txBody>
      </p:sp>
    </p:spTree>
    <p:extLst>
      <p:ext uri="{BB962C8B-B14F-4D97-AF65-F5344CB8AC3E}">
        <p14:creationId xmlns:p14="http://schemas.microsoft.com/office/powerpoint/2010/main" val="396919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Self Evaluation Scale Third Grade Example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2144117"/>
            <a:ext cx="5867400" cy="4114801"/>
          </a:xfrm>
        </p:spPr>
      </p:pic>
    </p:spTree>
    <p:extLst>
      <p:ext uri="{BB962C8B-B14F-4D97-AF65-F5344CB8AC3E}">
        <p14:creationId xmlns:p14="http://schemas.microsoft.com/office/powerpoint/2010/main" val="1414136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Self Evaluation </a:t>
            </a:r>
            <a:r>
              <a:rPr lang="en-US" dirty="0" smtClean="0"/>
              <a:t>Scale</a:t>
            </a:r>
            <a:br>
              <a:rPr lang="en-US" dirty="0" smtClean="0"/>
            </a:br>
            <a:r>
              <a:rPr lang="en-US" dirty="0" smtClean="0"/>
              <a:t>Second Grade Example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60904" y="2663296"/>
            <a:ext cx="4183592" cy="32766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04097" y="2730103"/>
            <a:ext cx="4162425" cy="3121819"/>
          </a:xfrm>
          <a:prstGeom prst="rect">
            <a:avLst/>
          </a:prstGeom>
        </p:spPr>
      </p:pic>
    </p:spTree>
    <p:extLst>
      <p:ext uri="{BB962C8B-B14F-4D97-AF65-F5344CB8AC3E}">
        <p14:creationId xmlns:p14="http://schemas.microsoft.com/office/powerpoint/2010/main" val="388537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Activity 1: Our Student Self Evaluation Scale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Learning Goal: You </a:t>
            </a:r>
            <a:r>
              <a:rPr lang="en-US" dirty="0"/>
              <a:t>will be able to distinguish between learning goals and activities</a:t>
            </a:r>
            <a:r>
              <a:rPr lang="en-US" dirty="0" smtClean="0"/>
              <a:t>.</a:t>
            </a:r>
          </a:p>
          <a:p>
            <a:r>
              <a:rPr lang="en-US" u="sng" dirty="0" smtClean="0"/>
              <a:t>Learning Goal Scale</a:t>
            </a:r>
          </a:p>
          <a:p>
            <a:pPr lvl="1"/>
            <a:r>
              <a:rPr lang="en-US" dirty="0" smtClean="0"/>
              <a:t>4 = I could teach someone the difference between learning goals and activities.</a:t>
            </a:r>
          </a:p>
          <a:p>
            <a:pPr lvl="1"/>
            <a:r>
              <a:rPr lang="en-US" dirty="0" smtClean="0"/>
              <a:t>3 = I can distinguish between learning goals and activities on my own.</a:t>
            </a:r>
          </a:p>
          <a:p>
            <a:pPr lvl="1"/>
            <a:r>
              <a:rPr lang="en-US" dirty="0" smtClean="0"/>
              <a:t>2 = I can almost </a:t>
            </a:r>
            <a:r>
              <a:rPr lang="en-US" dirty="0"/>
              <a:t>distinguish between learning goals and activities on my own.</a:t>
            </a:r>
          </a:p>
          <a:p>
            <a:pPr lvl="1"/>
            <a:r>
              <a:rPr lang="en-US" dirty="0" smtClean="0"/>
              <a:t>1 = I am starting to understand the difference between learning goals and activities but I need a little help. </a:t>
            </a:r>
          </a:p>
          <a:p>
            <a:pPr lvl="1"/>
            <a:r>
              <a:rPr lang="en-US" dirty="0" smtClean="0"/>
              <a:t>0 = I can’t </a:t>
            </a:r>
            <a:r>
              <a:rPr lang="en-US" dirty="0"/>
              <a:t>understand the difference between learning goals and activities </a:t>
            </a:r>
            <a:r>
              <a:rPr lang="en-US" dirty="0" smtClean="0"/>
              <a:t>without help.</a:t>
            </a:r>
            <a:endParaRPr lang="en-US" dirty="0"/>
          </a:p>
          <a:p>
            <a:endParaRPr lang="en-US" dirty="0"/>
          </a:p>
        </p:txBody>
      </p:sp>
    </p:spTree>
    <p:extLst>
      <p:ext uri="{BB962C8B-B14F-4D97-AF65-F5344CB8AC3E}">
        <p14:creationId xmlns:p14="http://schemas.microsoft.com/office/powerpoint/2010/main" val="79828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Student Progress</a:t>
            </a:r>
            <a:endParaRPr lang="en-US" dirty="0"/>
          </a:p>
        </p:txBody>
      </p:sp>
      <p:sp>
        <p:nvSpPr>
          <p:cNvPr id="3" name="Content Placeholder 2"/>
          <p:cNvSpPr>
            <a:spLocks noGrp="1"/>
          </p:cNvSpPr>
          <p:nvPr>
            <p:ph idx="1"/>
          </p:nvPr>
        </p:nvSpPr>
        <p:spPr/>
        <p:txBody>
          <a:bodyPr/>
          <a:lstStyle/>
          <a:p>
            <a:r>
              <a:rPr lang="en-US" dirty="0" smtClean="0"/>
              <a:t>Scales/Rubrics: Teachers Evaluate Students</a:t>
            </a:r>
          </a:p>
          <a:p>
            <a:pPr lvl="1"/>
            <a:r>
              <a:rPr lang="en-US" dirty="0" smtClean="0"/>
              <a:t>Students must know what they are being evaluated on</a:t>
            </a:r>
          </a:p>
          <a:p>
            <a:pPr lvl="1"/>
            <a:r>
              <a:rPr lang="en-US" dirty="0" smtClean="0"/>
              <a:t>Can be applied to all content area topics</a:t>
            </a:r>
          </a:p>
          <a:p>
            <a:pPr lvl="1"/>
            <a:r>
              <a:rPr lang="en-US" dirty="0" smtClean="0"/>
              <a:t>Must incorporate the learning goal</a:t>
            </a:r>
          </a:p>
          <a:p>
            <a:pPr lvl="1"/>
            <a:r>
              <a:rPr lang="en-US" dirty="0" smtClean="0"/>
              <a:t>Students must be able to explain how the scale is used</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982839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 1.11.jpg"/>
          <p:cNvPicPr>
            <a:picLocks noGrp="1" noChangeAspect="1"/>
          </p:cNvPicPr>
          <p:nvPr>
            <p:ph idx="1"/>
          </p:nvPr>
        </p:nvPicPr>
        <p:blipFill>
          <a:blip r:embed="rId3" cstate="print"/>
          <a:stretch>
            <a:fillRect/>
          </a:stretch>
        </p:blipFill>
        <p:spPr>
          <a:xfrm>
            <a:off x="2438400" y="762000"/>
            <a:ext cx="4491658" cy="5486400"/>
          </a:xfrm>
        </p:spPr>
      </p:pic>
    </p:spTree>
    <p:extLst>
      <p:ext uri="{BB962C8B-B14F-4D97-AF65-F5344CB8AC3E}">
        <p14:creationId xmlns:p14="http://schemas.microsoft.com/office/powerpoint/2010/main" val="2700829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 2</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Learning Goal: You will be able to create a scale for a learning goal for a second grade class.</a:t>
            </a:r>
          </a:p>
          <a:p>
            <a:r>
              <a:rPr lang="en-US" dirty="0" smtClean="0"/>
              <a:t>Choose your topic:</a:t>
            </a:r>
          </a:p>
          <a:p>
            <a:pPr lvl="1"/>
            <a:r>
              <a:rPr lang="en-US" dirty="0" smtClean="0"/>
              <a:t>LG1: Students will be able to complete two-digit addition with regrouping. </a:t>
            </a:r>
          </a:p>
          <a:p>
            <a:pPr lvl="1"/>
            <a:r>
              <a:rPr lang="en-US" dirty="0" smtClean="0"/>
              <a:t>LG2: Students will be able to identify the stages of the water cycle.</a:t>
            </a:r>
          </a:p>
          <a:p>
            <a:pPr marL="342900" lvl="1"/>
            <a:r>
              <a:rPr lang="en-US" dirty="0"/>
              <a:t>Create a rubric for your chosen topic.</a:t>
            </a:r>
          </a:p>
          <a:p>
            <a:r>
              <a:rPr lang="en-US" dirty="0" smtClean="0"/>
              <a:t>Assignment Rubric for Group Activity</a:t>
            </a:r>
          </a:p>
          <a:p>
            <a:pPr lvl="1"/>
            <a:r>
              <a:rPr lang="en-US" dirty="0" smtClean="0"/>
              <a:t>3 </a:t>
            </a:r>
            <a:r>
              <a:rPr lang="en-US" dirty="0"/>
              <a:t>= The group provides in-depth learning scale over and beyond requirements. </a:t>
            </a:r>
            <a:endParaRPr lang="en-US" sz="1800" dirty="0"/>
          </a:p>
          <a:p>
            <a:pPr lvl="1"/>
            <a:r>
              <a:rPr lang="en-US" dirty="0"/>
              <a:t>2 = The group exhibits no major errors or omissions when creating the learning scale: 4 levels, title, grade appropriate</a:t>
            </a:r>
            <a:endParaRPr lang="en-US" sz="1800" dirty="0"/>
          </a:p>
          <a:p>
            <a:pPr lvl="1"/>
            <a:r>
              <a:rPr lang="en-US" dirty="0"/>
              <a:t>1 = With some help, the group was able to demonstrate partial understanding of creating a learning scale.</a:t>
            </a:r>
            <a:endParaRPr lang="en-US" sz="1800" dirty="0"/>
          </a:p>
          <a:p>
            <a:pPr lvl="1"/>
            <a:r>
              <a:rPr lang="en-US" dirty="0"/>
              <a:t>0 = Even with help, group could not create a scale for the learning goal chosen.</a:t>
            </a:r>
            <a:endParaRPr lang="en-US" sz="1800" dirty="0"/>
          </a:p>
          <a:p>
            <a:pPr lvl="1"/>
            <a:endParaRPr lang="en-US" dirty="0"/>
          </a:p>
        </p:txBody>
      </p:sp>
    </p:spTree>
    <p:extLst>
      <p:ext uri="{BB962C8B-B14F-4D97-AF65-F5344CB8AC3E}">
        <p14:creationId xmlns:p14="http://schemas.microsoft.com/office/powerpoint/2010/main" val="3350143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Celebrating Student Success</a:t>
            </a:r>
            <a:endParaRPr lang="en-US" dirty="0"/>
          </a:p>
        </p:txBody>
      </p:sp>
      <p:sp>
        <p:nvSpPr>
          <p:cNvPr id="3" name="Content Placeholder 2"/>
          <p:cNvSpPr>
            <a:spLocks noGrp="1"/>
          </p:cNvSpPr>
          <p:nvPr>
            <p:ph idx="1"/>
          </p:nvPr>
        </p:nvSpPr>
        <p:spPr/>
        <p:txBody>
          <a:bodyPr>
            <a:normAutofit lnSpcReduction="10000"/>
          </a:bodyPr>
          <a:lstStyle/>
          <a:p>
            <a:r>
              <a:rPr lang="en-US" dirty="0" smtClean="0"/>
              <a:t>Use formative assessment approach so students are able to see their own growth</a:t>
            </a:r>
          </a:p>
          <a:p>
            <a:r>
              <a:rPr lang="en-US" dirty="0" smtClean="0"/>
              <a:t>Students can plot their progress in a personalized folder</a:t>
            </a:r>
          </a:p>
          <a:p>
            <a:r>
              <a:rPr lang="en-US" dirty="0" smtClean="0"/>
              <a:t>Virtually every student will succeed in the sense that each student will increase his or her knowledge to specific learning goals</a:t>
            </a:r>
          </a:p>
          <a:p>
            <a:r>
              <a:rPr lang="en-US" dirty="0" smtClean="0"/>
              <a:t>Intrinsic motivation</a:t>
            </a:r>
          </a:p>
          <a:p>
            <a:endParaRPr lang="en-US" dirty="0" smtClean="0"/>
          </a:p>
          <a:p>
            <a:endParaRPr lang="en-US" dirty="0" smtClean="0"/>
          </a:p>
          <a:p>
            <a:endParaRPr lang="en-US" dirty="0"/>
          </a:p>
        </p:txBody>
      </p:sp>
    </p:spTree>
    <p:extLst>
      <p:ext uri="{BB962C8B-B14F-4D97-AF65-F5344CB8AC3E}">
        <p14:creationId xmlns:p14="http://schemas.microsoft.com/office/powerpoint/2010/main" val="418766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 1.12.jpg"/>
          <p:cNvPicPr>
            <a:picLocks noGrp="1" noChangeAspect="1"/>
          </p:cNvPicPr>
          <p:nvPr>
            <p:ph idx="1"/>
          </p:nvPr>
        </p:nvPicPr>
        <p:blipFill>
          <a:blip r:embed="rId3" cstate="print"/>
          <a:stretch>
            <a:fillRect/>
          </a:stretch>
        </p:blipFill>
        <p:spPr>
          <a:xfrm>
            <a:off x="1371600" y="762000"/>
            <a:ext cx="6477000" cy="5563366"/>
          </a:xfrm>
        </p:spPr>
      </p:pic>
    </p:spTree>
    <p:extLst>
      <p:ext uri="{BB962C8B-B14F-4D97-AF65-F5344CB8AC3E}">
        <p14:creationId xmlns:p14="http://schemas.microsoft.com/office/powerpoint/2010/main" val="618096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Establishing Classroom Routines</a:t>
            </a:r>
            <a:endParaRPr lang="en-US" dirty="0"/>
          </a:p>
        </p:txBody>
      </p:sp>
      <p:sp>
        <p:nvSpPr>
          <p:cNvPr id="5" name="Text Placeholder 4"/>
          <p:cNvSpPr>
            <a:spLocks noGrp="1"/>
          </p:cNvSpPr>
          <p:nvPr>
            <p:ph type="body" idx="1"/>
          </p:nvPr>
        </p:nvSpPr>
        <p:spPr/>
        <p:txBody>
          <a:bodyPr/>
          <a:lstStyle/>
          <a:p>
            <a:r>
              <a:rPr lang="en-US" dirty="0" smtClean="0"/>
              <a:t>Design Question 6: What will I do to establish or maintain classroom rules and procedures? </a:t>
            </a:r>
            <a:endParaRPr lang="en-US" dirty="0"/>
          </a:p>
        </p:txBody>
      </p:sp>
    </p:spTree>
    <p:extLst>
      <p:ext uri="{BB962C8B-B14F-4D97-AF65-F5344CB8AC3E}">
        <p14:creationId xmlns:p14="http://schemas.microsoft.com/office/powerpoint/2010/main" val="3354531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Classroom Management</a:t>
            </a:r>
            <a:endParaRPr lang="en-US" dirty="0"/>
          </a:p>
        </p:txBody>
      </p:sp>
      <p:sp>
        <p:nvSpPr>
          <p:cNvPr id="5" name="Content Placeholder 4"/>
          <p:cNvSpPr>
            <a:spLocks noGrp="1"/>
          </p:cNvSpPr>
          <p:nvPr>
            <p:ph idx="1"/>
          </p:nvPr>
        </p:nvSpPr>
        <p:spPr/>
        <p:txBody>
          <a:bodyPr/>
          <a:lstStyle/>
          <a:p>
            <a:r>
              <a:rPr lang="en-US" dirty="0" smtClean="0"/>
              <a:t>Teacher reviews expectations regarding rules and procedures to ensure their effective execution.</a:t>
            </a:r>
          </a:p>
          <a:p>
            <a:pPr lvl="1"/>
            <a:r>
              <a:rPr lang="en-US" dirty="0"/>
              <a:t>Open to alteration</a:t>
            </a:r>
          </a:p>
          <a:p>
            <a:pPr lvl="1"/>
            <a:r>
              <a:rPr lang="en-US" dirty="0"/>
              <a:t>Value student input</a:t>
            </a:r>
          </a:p>
          <a:p>
            <a:pPr marL="342900" lvl="1"/>
            <a:r>
              <a:rPr lang="en-US" dirty="0" smtClean="0"/>
              <a:t>More </a:t>
            </a:r>
            <a:r>
              <a:rPr lang="en-US" dirty="0"/>
              <a:t>effective teachers spend a great deal of time establishing and reinforcing rules and </a:t>
            </a:r>
            <a:r>
              <a:rPr lang="en-US" dirty="0" smtClean="0"/>
              <a:t>procedures, whereas first year teachers typically spend little time. </a:t>
            </a:r>
            <a:endParaRPr lang="en-US" dirty="0"/>
          </a:p>
        </p:txBody>
      </p:sp>
    </p:spTree>
    <p:extLst>
      <p:ext uri="{BB962C8B-B14F-4D97-AF65-F5344CB8AC3E}">
        <p14:creationId xmlns:p14="http://schemas.microsoft.com/office/powerpoint/2010/main" val="72115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Dr. Robert </a:t>
            </a:r>
            <a:r>
              <a:rPr lang="en-US" dirty="0" err="1" smtClean="0"/>
              <a:t>Marzano</a:t>
            </a:r>
            <a:r>
              <a:rPr lang="en-US" dirty="0" smtClean="0"/>
              <a:t>?</a:t>
            </a:r>
            <a:endParaRPr lang="en-US" dirty="0"/>
          </a:p>
        </p:txBody>
      </p:sp>
      <p:sp>
        <p:nvSpPr>
          <p:cNvPr id="3" name="Content Placeholder 2"/>
          <p:cNvSpPr>
            <a:spLocks noGrp="1"/>
          </p:cNvSpPr>
          <p:nvPr>
            <p:ph idx="1"/>
          </p:nvPr>
        </p:nvSpPr>
        <p:spPr>
          <a:xfrm>
            <a:off x="1043493" y="2323652"/>
            <a:ext cx="5052507" cy="3848548"/>
          </a:xfrm>
        </p:spPr>
        <p:txBody>
          <a:bodyPr>
            <a:normAutofit lnSpcReduction="10000"/>
          </a:bodyPr>
          <a:lstStyle/>
          <a:p>
            <a:r>
              <a:rPr lang="en-US" sz="1800" dirty="0" smtClean="0"/>
              <a:t>A leading researcher in education</a:t>
            </a:r>
          </a:p>
          <a:p>
            <a:r>
              <a:rPr lang="en-US" sz="1800" dirty="0" smtClean="0"/>
              <a:t>He is a speaker, trainer, and author of more than 30 books and 150 articles on a variety of education topics</a:t>
            </a:r>
          </a:p>
          <a:p>
            <a:r>
              <a:rPr lang="en-US" sz="1800" dirty="0" smtClean="0"/>
              <a:t>His books include:</a:t>
            </a:r>
          </a:p>
          <a:p>
            <a:pPr lvl="1"/>
            <a:r>
              <a:rPr lang="en-US" sz="1800" i="1" dirty="0" smtClean="0"/>
              <a:t>Designing &amp; Teaching Learning Goals &amp; Objectives,</a:t>
            </a:r>
          </a:p>
          <a:p>
            <a:pPr lvl="1"/>
            <a:r>
              <a:rPr lang="en-US" sz="1800" i="1" dirty="0" smtClean="0"/>
              <a:t>The Highly Engaged Classroom, Formative Assessment &amp; Standards-Based Grading</a:t>
            </a:r>
          </a:p>
          <a:p>
            <a:pPr lvl="1"/>
            <a:r>
              <a:rPr lang="en-US" sz="1800" i="1" dirty="0" smtClean="0"/>
              <a:t>On Excellence in Teaching</a:t>
            </a:r>
          </a:p>
          <a:p>
            <a:pPr lvl="1"/>
            <a:r>
              <a:rPr lang="en-US" sz="1800" i="1" dirty="0" smtClean="0"/>
              <a:t>District Leadership That Works</a:t>
            </a:r>
          </a:p>
          <a:p>
            <a:pPr lvl="1"/>
            <a:r>
              <a:rPr lang="en-US" sz="1800" i="1" dirty="0" smtClean="0"/>
              <a:t>The Art and Science of Teaching</a:t>
            </a:r>
          </a:p>
        </p:txBody>
      </p:sp>
      <p:pic>
        <p:nvPicPr>
          <p:cNvPr id="4"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124200"/>
            <a:ext cx="2388177" cy="2133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Involves: </a:t>
            </a:r>
          </a:p>
          <a:p>
            <a:pPr marL="822960" lvl="1" indent="-457200">
              <a:buFont typeface="+mj-lt"/>
              <a:buAutoNum type="arabicPeriod"/>
            </a:pPr>
            <a:r>
              <a:rPr lang="en-US" dirty="0" smtClean="0"/>
              <a:t>Organizing the classroom for effective teaching and learning</a:t>
            </a:r>
          </a:p>
          <a:p>
            <a:pPr marL="822960" lvl="1" indent="-457200">
              <a:buFont typeface="+mj-lt"/>
              <a:buAutoNum type="arabicPeriod"/>
            </a:pPr>
            <a:r>
              <a:rPr lang="en-US" dirty="0" smtClean="0"/>
              <a:t>Establishing a small set of rules and procedures</a:t>
            </a:r>
          </a:p>
          <a:p>
            <a:pPr marL="822960" lvl="1" indent="-457200">
              <a:buFont typeface="+mj-lt"/>
              <a:buAutoNum type="arabicPeriod"/>
            </a:pPr>
            <a:r>
              <a:rPr lang="en-US" dirty="0" smtClean="0"/>
              <a:t>Interacting with students about classroom rules and procedures</a:t>
            </a:r>
          </a:p>
          <a:p>
            <a:pPr marL="822960" lvl="1" indent="-457200">
              <a:buFont typeface="+mj-lt"/>
              <a:buAutoNum type="arabicPeriod"/>
            </a:pPr>
            <a:r>
              <a:rPr lang="en-US" dirty="0" smtClean="0"/>
              <a:t>Periodically review rules and procedures, making changes as necessary</a:t>
            </a:r>
          </a:p>
          <a:p>
            <a:pPr marL="822960" lvl="1" indent="-457200">
              <a:buFont typeface="+mj-lt"/>
              <a:buAutoNum type="arabicPeriod"/>
            </a:pPr>
            <a:r>
              <a:rPr lang="en-US" dirty="0" smtClean="0"/>
              <a:t>Use classroom meetings</a:t>
            </a:r>
          </a:p>
          <a:p>
            <a:pPr lvl="1"/>
            <a:endParaRPr lang="en-US" dirty="0"/>
          </a:p>
        </p:txBody>
      </p:sp>
    </p:spTree>
    <p:extLst>
      <p:ext uri="{BB962C8B-B14F-4D97-AF65-F5344CB8AC3E}">
        <p14:creationId xmlns:p14="http://schemas.microsoft.com/office/powerpoint/2010/main" val="1606127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iObservation</a:t>
            </a:r>
            <a:endParaRPr lang="en-US" dirty="0"/>
          </a:p>
        </p:txBody>
      </p:sp>
      <p:sp>
        <p:nvSpPr>
          <p:cNvPr id="5" name="Text Placeholder 4"/>
          <p:cNvSpPr>
            <a:spLocks noGrp="1"/>
          </p:cNvSpPr>
          <p:nvPr>
            <p:ph type="body" idx="1"/>
          </p:nvPr>
        </p:nvSpPr>
        <p:spPr/>
        <p:txBody>
          <a:bodyPr/>
          <a:lstStyle/>
          <a:p>
            <a:r>
              <a:rPr lang="en-US" dirty="0" smtClean="0"/>
              <a:t>What is </a:t>
            </a:r>
            <a:r>
              <a:rPr lang="en-US" dirty="0" err="1" smtClean="0"/>
              <a:t>iObservation</a:t>
            </a:r>
            <a:r>
              <a:rPr lang="en-US" dirty="0" smtClean="0"/>
              <a:t> and why is it important to you? </a:t>
            </a:r>
            <a:endParaRPr lang="en-US" dirty="0"/>
          </a:p>
        </p:txBody>
      </p:sp>
    </p:spTree>
    <p:extLst>
      <p:ext uri="{BB962C8B-B14F-4D97-AF65-F5344CB8AC3E}">
        <p14:creationId xmlns:p14="http://schemas.microsoft.com/office/powerpoint/2010/main" val="2283115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Teachers</a:t>
            </a:r>
            <a:endParaRPr lang="en-US" dirty="0"/>
          </a:p>
        </p:txBody>
      </p:sp>
      <p:sp>
        <p:nvSpPr>
          <p:cNvPr id="3" name="Content Placeholder 2"/>
          <p:cNvSpPr>
            <a:spLocks noGrp="1"/>
          </p:cNvSpPr>
          <p:nvPr>
            <p:ph idx="1"/>
          </p:nvPr>
        </p:nvSpPr>
        <p:spPr/>
        <p:txBody>
          <a:bodyPr/>
          <a:lstStyle/>
          <a:p>
            <a:r>
              <a:rPr lang="en-US" dirty="0" err="1" smtClean="0"/>
              <a:t>iObservation</a:t>
            </a:r>
            <a:r>
              <a:rPr lang="en-US" dirty="0" smtClean="0"/>
              <a:t> </a:t>
            </a:r>
          </a:p>
          <a:p>
            <a:pPr lvl="1"/>
            <a:r>
              <a:rPr lang="en-US" dirty="0" smtClean="0"/>
              <a:t>The only system featuring frameworks of Dr. </a:t>
            </a:r>
            <a:r>
              <a:rPr lang="en-US" dirty="0" err="1" smtClean="0"/>
              <a:t>Marzano</a:t>
            </a:r>
            <a:r>
              <a:rPr lang="en-US" dirty="0"/>
              <a:t> </a:t>
            </a:r>
            <a:r>
              <a:rPr lang="en-US" dirty="0" smtClean="0"/>
              <a:t>and other researchers to develop teacher and leadership effectiveness</a:t>
            </a:r>
          </a:p>
          <a:p>
            <a:pPr lvl="1"/>
            <a:r>
              <a:rPr lang="en-US" dirty="0" smtClean="0"/>
              <a:t>Used in both Orange and Seminole Counties</a:t>
            </a:r>
          </a:p>
          <a:p>
            <a:pPr lvl="1"/>
            <a:r>
              <a:rPr lang="en-US" dirty="0" smtClean="0"/>
              <a:t>Administrators do both formal and informal observations and evaluations using an </a:t>
            </a:r>
            <a:r>
              <a:rPr lang="en-US" dirty="0" err="1" smtClean="0"/>
              <a:t>iPad</a:t>
            </a:r>
            <a:r>
              <a:rPr lang="en-US" dirty="0" smtClean="0"/>
              <a:t> or computer</a:t>
            </a:r>
            <a:endParaRPr lang="en-US" dirty="0"/>
          </a:p>
        </p:txBody>
      </p:sp>
    </p:spTree>
    <p:extLst>
      <p:ext uri="{BB962C8B-B14F-4D97-AF65-F5344CB8AC3E}">
        <p14:creationId xmlns:p14="http://schemas.microsoft.com/office/powerpoint/2010/main" val="1435515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Teachers</a:t>
            </a:r>
            <a:endParaRPr lang="en-US" dirty="0"/>
          </a:p>
        </p:txBody>
      </p:sp>
      <p:sp>
        <p:nvSpPr>
          <p:cNvPr id="3" name="Content Placeholder 2"/>
          <p:cNvSpPr>
            <a:spLocks noGrp="1"/>
          </p:cNvSpPr>
          <p:nvPr>
            <p:ph idx="1"/>
          </p:nvPr>
        </p:nvSpPr>
        <p:spPr>
          <a:xfrm>
            <a:off x="1043492" y="2323652"/>
            <a:ext cx="6777317" cy="3848548"/>
          </a:xfrm>
        </p:spPr>
        <p:txBody>
          <a:bodyPr>
            <a:normAutofit fontScale="77500" lnSpcReduction="20000"/>
          </a:bodyPr>
          <a:lstStyle/>
          <a:p>
            <a:r>
              <a:rPr lang="en-US" dirty="0" smtClean="0"/>
              <a:t>Teacher evidence the observer will be looking for:</a:t>
            </a:r>
          </a:p>
          <a:p>
            <a:pPr lvl="1"/>
            <a:r>
              <a:rPr lang="en-US" dirty="0" smtClean="0"/>
              <a:t>Learning goals posted so students can see them</a:t>
            </a:r>
          </a:p>
          <a:p>
            <a:pPr lvl="1"/>
            <a:r>
              <a:rPr lang="en-US" dirty="0" smtClean="0"/>
              <a:t>Learning goals as a clear statement of knowledge</a:t>
            </a:r>
          </a:p>
          <a:p>
            <a:pPr lvl="1"/>
            <a:r>
              <a:rPr lang="en-US" dirty="0" smtClean="0"/>
              <a:t>Teacher making reference to the learning goal throughout the lesson</a:t>
            </a:r>
          </a:p>
          <a:p>
            <a:pPr lvl="1"/>
            <a:r>
              <a:rPr lang="en-US" dirty="0" smtClean="0"/>
              <a:t>Teacher has a scale or rubric that relates to the learning goal</a:t>
            </a:r>
          </a:p>
          <a:p>
            <a:pPr lvl="1"/>
            <a:r>
              <a:rPr lang="en-US" dirty="0" smtClean="0"/>
              <a:t>Students can see the scale or rubric throughout the lesson</a:t>
            </a:r>
          </a:p>
          <a:p>
            <a:pPr lvl="1"/>
            <a:r>
              <a:rPr lang="en-US" dirty="0" smtClean="0"/>
              <a:t>Teacher makes reference to the scale or rubric throughout the lesson</a:t>
            </a:r>
          </a:p>
          <a:p>
            <a:pPr lvl="1"/>
            <a:r>
              <a:rPr lang="en-US" dirty="0" smtClean="0"/>
              <a:t>Student can identify the learning goal and scale and be able to relate them to the lesson and activities</a:t>
            </a:r>
          </a:p>
          <a:p>
            <a:pPr lvl="1"/>
            <a:r>
              <a:rPr lang="en-US" dirty="0" smtClean="0"/>
              <a:t>Student can explain the meaning of the performance goals articulated in the scale</a:t>
            </a:r>
          </a:p>
        </p:txBody>
      </p:sp>
    </p:spTree>
    <p:extLst>
      <p:ext uri="{BB962C8B-B14F-4D97-AF65-F5344CB8AC3E}">
        <p14:creationId xmlns:p14="http://schemas.microsoft.com/office/powerpoint/2010/main" val="3571501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Activity 3: Evaluate Us</a:t>
            </a:r>
            <a:endParaRPr lang="en-US" dirty="0"/>
          </a:p>
        </p:txBody>
      </p:sp>
      <p:sp>
        <p:nvSpPr>
          <p:cNvPr id="3" name="Content Placeholder 2"/>
          <p:cNvSpPr>
            <a:spLocks noGrp="1"/>
          </p:cNvSpPr>
          <p:nvPr>
            <p:ph idx="1"/>
          </p:nvPr>
        </p:nvSpPr>
        <p:spPr/>
        <p:txBody>
          <a:bodyPr/>
          <a:lstStyle/>
          <a:p>
            <a:r>
              <a:rPr lang="en-US" dirty="0" smtClean="0"/>
              <a:t>Use the teacher evaluation provided to evaluate us on our effectiveness in using:</a:t>
            </a:r>
          </a:p>
          <a:p>
            <a:pPr lvl="1"/>
            <a:r>
              <a:rPr lang="en-US" dirty="0"/>
              <a:t>L</a:t>
            </a:r>
            <a:r>
              <a:rPr lang="en-US" dirty="0" smtClean="0"/>
              <a:t>earning goals</a:t>
            </a:r>
          </a:p>
          <a:p>
            <a:pPr lvl="1"/>
            <a:r>
              <a:rPr lang="en-US" dirty="0" smtClean="0"/>
              <a:t>Scales</a:t>
            </a:r>
          </a:p>
          <a:p>
            <a:pPr lvl="1"/>
            <a:r>
              <a:rPr lang="en-US" dirty="0" smtClean="0"/>
              <a:t>Rubrics</a:t>
            </a:r>
          </a:p>
          <a:p>
            <a:pPr lvl="1"/>
            <a:endParaRPr lang="en-US" dirty="0"/>
          </a:p>
        </p:txBody>
      </p:sp>
    </p:spTree>
    <p:extLst>
      <p:ext uri="{BB962C8B-B14F-4D97-AF65-F5344CB8AC3E}">
        <p14:creationId xmlns:p14="http://schemas.microsoft.com/office/powerpoint/2010/main" val="3815911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3"/>
              </a:rPr>
              <a:t>http</a:t>
            </a:r>
            <a:r>
              <a:rPr lang="en-US" dirty="0">
                <a:hlinkClick r:id="rId3"/>
              </a:rPr>
              <a:t>://</a:t>
            </a:r>
            <a:r>
              <a:rPr lang="en-US" dirty="0" smtClean="0">
                <a:hlinkClick r:id="rId3"/>
              </a:rPr>
              <a:t>marzanoresearch.com/About/about_dr_marzano.aspx</a:t>
            </a:r>
            <a:endParaRPr lang="en-US" dirty="0" smtClean="0"/>
          </a:p>
          <a:p>
            <a:r>
              <a:rPr lang="en-US" dirty="0">
                <a:hlinkClick r:id="rId4"/>
              </a:rPr>
              <a:t>http://</a:t>
            </a:r>
            <a:r>
              <a:rPr lang="en-US" dirty="0" smtClean="0">
                <a:hlinkClick r:id="rId4"/>
              </a:rPr>
              <a:t>www2.ed.gov/programs/racetothetop/index.html</a:t>
            </a:r>
            <a:endParaRPr lang="en-US" dirty="0" smtClean="0"/>
          </a:p>
          <a:p>
            <a:r>
              <a:rPr lang="en-US" dirty="0">
                <a:hlinkClick r:id="rId5"/>
              </a:rPr>
              <a:t>http://</a:t>
            </a:r>
            <a:r>
              <a:rPr lang="en-US" dirty="0" smtClean="0">
                <a:hlinkClick r:id="rId5"/>
              </a:rPr>
              <a:t>www.scps.k12.fl.us/employees/TeacherEvaluationFeedback.aspx</a:t>
            </a:r>
            <a:endParaRPr lang="en-US" dirty="0" smtClean="0"/>
          </a:p>
          <a:p>
            <a:r>
              <a:rPr lang="en-US" dirty="0">
                <a:hlinkClick r:id="rId6"/>
              </a:rPr>
              <a:t>https://</a:t>
            </a:r>
            <a:r>
              <a:rPr lang="en-US" dirty="0" smtClean="0">
                <a:hlinkClick r:id="rId6"/>
              </a:rPr>
              <a:t>www.ocps.net/es/hr/PDS/assessment/Documents/Evaluation%20Manual%202011%20final%209%2029%2011%20revision%2010-16-11.pdf</a:t>
            </a:r>
            <a:endParaRPr lang="en-US" dirty="0" smtClean="0"/>
          </a:p>
          <a:p>
            <a:r>
              <a:rPr lang="en-US" dirty="0" err="1" smtClean="0"/>
              <a:t>Marzano</a:t>
            </a:r>
            <a:r>
              <a:rPr lang="en-US" dirty="0" smtClean="0"/>
              <a:t>, R. (2007). The art and science of teaching. Alexandria, VA: ASCD. </a:t>
            </a:r>
          </a:p>
          <a:p>
            <a:endParaRPr lang="en-US" dirty="0" smtClean="0"/>
          </a:p>
          <a:p>
            <a:endParaRPr lang="en-US" dirty="0"/>
          </a:p>
        </p:txBody>
      </p:sp>
    </p:spTree>
    <p:extLst>
      <p:ext uri="{BB962C8B-B14F-4D97-AF65-F5344CB8AC3E}">
        <p14:creationId xmlns:p14="http://schemas.microsoft.com/office/powerpoint/2010/main" val="3924917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a:t>
            </a:r>
            <a:r>
              <a:rPr lang="en-US" dirty="0" err="1" smtClean="0"/>
              <a:t>Marzano’s</a:t>
            </a:r>
            <a:r>
              <a:rPr lang="en-US" dirty="0" smtClean="0"/>
              <a:t> Principles important to you?</a:t>
            </a:r>
            <a:endParaRPr lang="en-US" dirty="0"/>
          </a:p>
        </p:txBody>
      </p:sp>
      <p:sp>
        <p:nvSpPr>
          <p:cNvPr id="3" name="Content Placeholder 2"/>
          <p:cNvSpPr>
            <a:spLocks noGrp="1"/>
          </p:cNvSpPr>
          <p:nvPr>
            <p:ph idx="1"/>
          </p:nvPr>
        </p:nvSpPr>
        <p:spPr/>
        <p:txBody>
          <a:bodyPr>
            <a:normAutofit fontScale="92500" lnSpcReduction="20000"/>
          </a:bodyPr>
          <a:lstStyle/>
          <a:p>
            <a:r>
              <a:rPr lang="en-US" dirty="0"/>
              <a:t>His practical translations of the most current research and theory into classroom strategies are internationally known and widely practiced by both teachers and </a:t>
            </a:r>
            <a:r>
              <a:rPr lang="en-US" dirty="0" smtClean="0"/>
              <a:t>administrators</a:t>
            </a:r>
            <a:endParaRPr lang="en-US" dirty="0"/>
          </a:p>
          <a:p>
            <a:r>
              <a:rPr lang="en-US" dirty="0" smtClean="0"/>
              <a:t>These practices have been adopted by both Orange and Seminole County Public Schools and possibly many other counties in Florida</a:t>
            </a:r>
          </a:p>
          <a:p>
            <a:pPr lvl="1"/>
            <a:r>
              <a:rPr lang="en-US" dirty="0" smtClean="0"/>
              <a:t>See www.fldoe.org/profdev/pa.asp</a:t>
            </a:r>
          </a:p>
          <a:p>
            <a:r>
              <a:rPr lang="en-US" dirty="0" smtClean="0"/>
              <a:t>Adoption of his principles are part of Race to the Top</a:t>
            </a:r>
          </a:p>
        </p:txBody>
      </p:sp>
    </p:spTree>
    <p:extLst>
      <p:ext uri="{BB962C8B-B14F-4D97-AF65-F5344CB8AC3E}">
        <p14:creationId xmlns:p14="http://schemas.microsoft.com/office/powerpoint/2010/main" val="2320794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Marzano’s</a:t>
            </a:r>
            <a:r>
              <a:rPr lang="en-US" dirty="0" smtClean="0"/>
              <a:t> Domains</a:t>
            </a:r>
            <a:endParaRPr lang="en-US" dirty="0"/>
          </a:p>
        </p:txBody>
      </p:sp>
      <p:pic>
        <p:nvPicPr>
          <p:cNvPr id="4" name="Content Placeholder 3" descr="scan0001.jpg"/>
          <p:cNvPicPr>
            <a:picLocks noGrp="1" noChangeAspect="1"/>
          </p:cNvPicPr>
          <p:nvPr>
            <p:ph sz="quarter" idx="13"/>
          </p:nvPr>
        </p:nvPicPr>
        <p:blipFill>
          <a:blip r:embed="rId3" cstate="print"/>
          <a:stretch>
            <a:fillRect/>
          </a:stretch>
        </p:blipFill>
        <p:spPr>
          <a:xfrm rot="16200000">
            <a:off x="5005721" y="1776079"/>
            <a:ext cx="3207497" cy="4074933"/>
          </a:xfrm>
        </p:spPr>
      </p:pic>
      <p:pic>
        <p:nvPicPr>
          <p:cNvPr id="6" name="Content Placeholder 5" descr="scan.jpg"/>
          <p:cNvPicPr>
            <a:picLocks noGrp="1" noChangeAspect="1"/>
          </p:cNvPicPr>
          <p:nvPr>
            <p:ph sz="quarter" idx="14"/>
          </p:nvPr>
        </p:nvPicPr>
        <p:blipFill>
          <a:blip r:embed="rId4" cstate="print"/>
          <a:stretch>
            <a:fillRect/>
          </a:stretch>
        </p:blipFill>
        <p:spPr>
          <a:xfrm rot="16200000">
            <a:off x="919673" y="1776081"/>
            <a:ext cx="3207498" cy="407493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Communicating Learning Goals &amp; Feedback</a:t>
            </a:r>
            <a:endParaRPr lang="en-US" dirty="0"/>
          </a:p>
        </p:txBody>
      </p:sp>
      <p:sp>
        <p:nvSpPr>
          <p:cNvPr id="4" name="Text Placeholder 3"/>
          <p:cNvSpPr>
            <a:spLocks noGrp="1"/>
          </p:cNvSpPr>
          <p:nvPr>
            <p:ph type="body" idx="1"/>
          </p:nvPr>
        </p:nvSpPr>
        <p:spPr/>
        <p:txBody>
          <a:bodyPr/>
          <a:lstStyle/>
          <a:p>
            <a:r>
              <a:rPr lang="en-US" dirty="0" smtClean="0"/>
              <a:t>Design Question 1: What will I do to establish and communicate learning goals, track student progress, and celebrate success? </a:t>
            </a:r>
            <a:endParaRPr lang="en-US" dirty="0"/>
          </a:p>
        </p:txBody>
      </p:sp>
    </p:spTree>
    <p:extLst>
      <p:ext uri="{BB962C8B-B14F-4D97-AF65-F5344CB8AC3E}">
        <p14:creationId xmlns:p14="http://schemas.microsoft.com/office/powerpoint/2010/main" val="922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&amp; Communicating Learning Goals</a:t>
            </a:r>
            <a:endParaRPr lang="en-US" dirty="0"/>
          </a:p>
        </p:txBody>
      </p:sp>
      <p:sp>
        <p:nvSpPr>
          <p:cNvPr id="3" name="Content Placeholder 2"/>
          <p:cNvSpPr>
            <a:spLocks noGrp="1"/>
          </p:cNvSpPr>
          <p:nvPr>
            <p:ph idx="1"/>
          </p:nvPr>
        </p:nvSpPr>
        <p:spPr/>
        <p:txBody>
          <a:bodyPr/>
          <a:lstStyle/>
          <a:p>
            <a:r>
              <a:rPr lang="en-US" dirty="0"/>
              <a:t>Teacher provides a clearly stated learning </a:t>
            </a:r>
            <a:r>
              <a:rPr lang="en-US" dirty="0" smtClean="0"/>
              <a:t>goal.</a:t>
            </a:r>
          </a:p>
          <a:p>
            <a:pPr lvl="1"/>
            <a:r>
              <a:rPr lang="en-US" dirty="0"/>
              <a:t>Students will be able to </a:t>
            </a:r>
            <a:r>
              <a:rPr lang="en-US" dirty="0" smtClean="0"/>
              <a:t>__________________.</a:t>
            </a:r>
          </a:p>
          <a:p>
            <a:r>
              <a:rPr lang="en-US" dirty="0" smtClean="0"/>
              <a:t>Learning goals are not activity based.</a:t>
            </a:r>
          </a:p>
          <a:p>
            <a:r>
              <a:rPr lang="en-US" dirty="0" smtClean="0"/>
              <a:t>Learning goals state what students will understand or know.</a:t>
            </a:r>
          </a:p>
          <a:p>
            <a:pPr lvl="1"/>
            <a:r>
              <a:rPr lang="en-US" dirty="0" smtClean="0"/>
              <a:t>They are not measurable.</a:t>
            </a:r>
          </a:p>
          <a:p>
            <a:pPr lvl="1"/>
            <a:r>
              <a:rPr lang="en-US" dirty="0" smtClean="0"/>
              <a:t>They do not include specific activities.</a:t>
            </a:r>
            <a:endParaRPr lang="en-US" dirty="0"/>
          </a:p>
          <a:p>
            <a:pPr marL="365760" lvl="1" indent="0">
              <a:buNone/>
            </a:pPr>
            <a:endParaRPr lang="en-US" sz="2400" dirty="0" smtClean="0"/>
          </a:p>
          <a:p>
            <a:pPr marL="365760" lvl="1" indent="0">
              <a:buNone/>
            </a:pPr>
            <a:endParaRPr lang="en-US" sz="2400" dirty="0"/>
          </a:p>
        </p:txBody>
      </p:sp>
    </p:spTree>
    <p:extLst>
      <p:ext uri="{BB962C8B-B14F-4D97-AF65-F5344CB8AC3E}">
        <p14:creationId xmlns:p14="http://schemas.microsoft.com/office/powerpoint/2010/main" val="316008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ig 1.8.jpg"/>
          <p:cNvPicPr>
            <a:picLocks noGrp="1" noChangeAspect="1"/>
          </p:cNvPicPr>
          <p:nvPr>
            <p:ph idx="1"/>
          </p:nvPr>
        </p:nvPicPr>
        <p:blipFill>
          <a:blip r:embed="rId3" cstate="print"/>
          <a:srcRect l="1316"/>
          <a:stretch>
            <a:fillRect/>
          </a:stretch>
        </p:blipFill>
        <p:spPr>
          <a:xfrm>
            <a:off x="1295400" y="762000"/>
            <a:ext cx="6705600" cy="5715000"/>
          </a:xfrm>
        </p:spPr>
      </p:pic>
    </p:spTree>
    <p:extLst>
      <p:ext uri="{BB962C8B-B14F-4D97-AF65-F5344CB8AC3E}">
        <p14:creationId xmlns:p14="http://schemas.microsoft.com/office/powerpoint/2010/main" val="2676198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Group Activity 1: Identify Learning Goals vs. Activities</a:t>
            </a:r>
            <a:endParaRPr lang="en-US" dirty="0"/>
          </a:p>
        </p:txBody>
      </p:sp>
      <p:sp>
        <p:nvSpPr>
          <p:cNvPr id="6" name="Content Placeholder 5"/>
          <p:cNvSpPr>
            <a:spLocks noGrp="1"/>
          </p:cNvSpPr>
          <p:nvPr>
            <p:ph idx="1"/>
          </p:nvPr>
        </p:nvSpPr>
        <p:spPr/>
        <p:txBody>
          <a:bodyPr>
            <a:normAutofit lnSpcReduction="10000"/>
          </a:bodyPr>
          <a:lstStyle/>
          <a:p>
            <a:pPr marL="525780" indent="-457200">
              <a:buFont typeface="+mj-lt"/>
              <a:buAutoNum type="arabicPeriod"/>
            </a:pPr>
            <a:r>
              <a:rPr lang="en-US" i="1" dirty="0" smtClean="0"/>
              <a:t>Students </a:t>
            </a:r>
            <a:r>
              <a:rPr lang="en-US" i="1" dirty="0"/>
              <a:t>will be able to recognize the protagonist, theme, and voice of a piece of </a:t>
            </a:r>
            <a:r>
              <a:rPr lang="en-US" i="1" dirty="0" smtClean="0"/>
              <a:t>literature.</a:t>
            </a:r>
            <a:endParaRPr lang="en-US" dirty="0"/>
          </a:p>
          <a:p>
            <a:pPr marL="525780" indent="-457200">
              <a:buFont typeface="+mj-lt"/>
              <a:buAutoNum type="arabicPeriod"/>
            </a:pPr>
            <a:r>
              <a:rPr lang="en-US" i="1" dirty="0" smtClean="0"/>
              <a:t>Students </a:t>
            </a:r>
            <a:r>
              <a:rPr lang="en-US" i="1" dirty="0"/>
              <a:t>will produce a book report on a book of their choice, including a table of contents, with proper pagination and format </a:t>
            </a:r>
            <a:r>
              <a:rPr lang="en-US" i="1" dirty="0" smtClean="0"/>
              <a:t>throughout.</a:t>
            </a:r>
          </a:p>
          <a:p>
            <a:pPr marL="525780" indent="-457200">
              <a:buFont typeface="+mj-lt"/>
              <a:buAutoNum type="arabicPeriod"/>
            </a:pPr>
            <a:r>
              <a:rPr lang="en-US" i="1" dirty="0" smtClean="0"/>
              <a:t>Given </a:t>
            </a:r>
            <a:r>
              <a:rPr lang="en-US" i="1" dirty="0"/>
              <a:t>a set of coordinates, students will be able to graph the slope of a line.</a:t>
            </a:r>
            <a:endParaRPr lang="en-US" dirty="0"/>
          </a:p>
          <a:p>
            <a:pPr marL="68580" indent="0">
              <a:buNone/>
            </a:pPr>
            <a:endParaRPr lang="en-US" dirty="0"/>
          </a:p>
        </p:txBody>
      </p:sp>
    </p:spTree>
    <p:extLst>
      <p:ext uri="{BB962C8B-B14F-4D97-AF65-F5344CB8AC3E}">
        <p14:creationId xmlns:p14="http://schemas.microsoft.com/office/powerpoint/2010/main" val="4245486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Student Progress</a:t>
            </a:r>
            <a:endParaRPr lang="en-US" dirty="0"/>
          </a:p>
        </p:txBody>
      </p:sp>
      <p:sp>
        <p:nvSpPr>
          <p:cNvPr id="3" name="Content Placeholder 2"/>
          <p:cNvSpPr>
            <a:spLocks noGrp="1"/>
          </p:cNvSpPr>
          <p:nvPr>
            <p:ph idx="1"/>
          </p:nvPr>
        </p:nvSpPr>
        <p:spPr/>
        <p:txBody>
          <a:bodyPr/>
          <a:lstStyle/>
          <a:p>
            <a:r>
              <a:rPr lang="en-US" dirty="0" smtClean="0"/>
              <a:t>Scales – Student Self Evaluations</a:t>
            </a:r>
          </a:p>
          <a:p>
            <a:pPr lvl="1"/>
            <a:r>
              <a:rPr lang="en-US" dirty="0" smtClean="0"/>
              <a:t>Must be highly visible</a:t>
            </a:r>
          </a:p>
          <a:p>
            <a:pPr lvl="1"/>
            <a:r>
              <a:rPr lang="en-US" dirty="0" smtClean="0"/>
              <a:t>Must be BIG</a:t>
            </a:r>
          </a:p>
          <a:p>
            <a:pPr lvl="1"/>
            <a:r>
              <a:rPr lang="en-US" dirty="0" smtClean="0"/>
              <a:t>Must be appropriate to the grade level</a:t>
            </a:r>
          </a:p>
          <a:p>
            <a:pPr lvl="1"/>
            <a:r>
              <a:rPr lang="en-US" dirty="0" smtClean="0"/>
              <a:t>Must be used in a manner in which student’s self evaluation remains anonymous</a:t>
            </a:r>
          </a:p>
        </p:txBody>
      </p:sp>
    </p:spTree>
    <p:extLst>
      <p:ext uri="{BB962C8B-B14F-4D97-AF65-F5344CB8AC3E}">
        <p14:creationId xmlns:p14="http://schemas.microsoft.com/office/powerpoint/2010/main" val="13867142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354</TotalTime>
  <Words>2045</Words>
  <Application>Microsoft Office PowerPoint</Application>
  <PresentationFormat>On-screen Show (4:3)</PresentationFormat>
  <Paragraphs>223</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Austin</vt:lpstr>
      <vt:lpstr>Marzano’s Principles </vt:lpstr>
      <vt:lpstr>Who is Dr. Robert Marzano?</vt:lpstr>
      <vt:lpstr>Why are Marzano’s Principles important to you?</vt:lpstr>
      <vt:lpstr>Marzano’s Domains</vt:lpstr>
      <vt:lpstr>Communicating Learning Goals &amp; Feedback</vt:lpstr>
      <vt:lpstr>Setting &amp; Communicating Learning Goals</vt:lpstr>
      <vt:lpstr>PowerPoint Presentation</vt:lpstr>
      <vt:lpstr>Group Activity 1: Identify Learning Goals vs. Activities</vt:lpstr>
      <vt:lpstr>Tracking Student Progress</vt:lpstr>
      <vt:lpstr>Student Self Evaluation Scale Third Grade Example</vt:lpstr>
      <vt:lpstr>Student Self Evaluation Scale Second Grade Example</vt:lpstr>
      <vt:lpstr>Individual Activity 1: Our Student Self Evaluation Scale</vt:lpstr>
      <vt:lpstr>Tracking Student Progress</vt:lpstr>
      <vt:lpstr>PowerPoint Presentation</vt:lpstr>
      <vt:lpstr>Group Activity 2</vt:lpstr>
      <vt:lpstr>Celebrating Student Success</vt:lpstr>
      <vt:lpstr>PowerPoint Presentation</vt:lpstr>
      <vt:lpstr>Establishing Classroom Routines</vt:lpstr>
      <vt:lpstr>Classroom Management</vt:lpstr>
      <vt:lpstr>Classroom Management</vt:lpstr>
      <vt:lpstr>iObservation</vt:lpstr>
      <vt:lpstr>Evaluating Teachers</vt:lpstr>
      <vt:lpstr>Evaluating Teachers</vt:lpstr>
      <vt:lpstr>Group Activity 3: Evaluate Us</vt:lpstr>
      <vt:lpstr>References</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Marzano’s Principles</dc:title>
  <dc:creator>Taylar Clements</dc:creator>
  <cp:lastModifiedBy>Ebeling, Anthony</cp:lastModifiedBy>
  <cp:revision>31</cp:revision>
  <dcterms:created xsi:type="dcterms:W3CDTF">2012-01-09T14:38:02Z</dcterms:created>
  <dcterms:modified xsi:type="dcterms:W3CDTF">2012-09-11T18:40:24Z</dcterms:modified>
</cp:coreProperties>
</file>